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4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665"/>
    <a:srgbClr val="002570"/>
    <a:srgbClr val="ED7D31"/>
    <a:srgbClr val="FFC000"/>
    <a:srgbClr val="BF9000"/>
    <a:srgbClr val="4472C4"/>
    <a:srgbClr val="008AF2"/>
    <a:srgbClr val="2F5597"/>
    <a:srgbClr val="C55A11"/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>
        <p:scale>
          <a:sx n="100" d="100"/>
          <a:sy n="100" d="100"/>
        </p:scale>
        <p:origin x="762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1CD1-325F-4A88-ACDC-F4F1AC950D73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73013-C988-471B-B477-2CA34368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0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4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790" y="1684338"/>
            <a:ext cx="10932033" cy="2387600"/>
          </a:xfrm>
        </p:spPr>
        <p:txBody>
          <a:bodyPr anchor="b"/>
          <a:lstStyle>
            <a:lvl1pPr algn="ctr">
              <a:defRPr sz="60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791" y="4297363"/>
            <a:ext cx="1093203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3925286" y="131806"/>
            <a:ext cx="8001967" cy="74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latin typeface="Gotham Bold" panose="020B0803030000020004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13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1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00"/>
              </a:spcAft>
              <a:defRPr/>
            </a:lvl1pPr>
            <a:lvl2pPr>
              <a:spcAft>
                <a:spcPts val="400"/>
              </a:spcAft>
              <a:defRPr/>
            </a:lvl2pPr>
            <a:lvl3pPr>
              <a:spcAft>
                <a:spcPts val="400"/>
              </a:spcAft>
              <a:defRPr/>
            </a:lvl3pPr>
            <a:lvl4pPr>
              <a:spcAft>
                <a:spcPts val="400"/>
              </a:spcAft>
              <a:defRPr/>
            </a:lvl4pPr>
            <a:lvl5pPr>
              <a:spcAft>
                <a:spcPts val="4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TM Avo" panose="02040603050506020204" pitchFamily="18" charset="0"/>
              </a:defRPr>
            </a:lvl1pPr>
          </a:lstStyle>
          <a:p>
            <a:fld id="{FEFEB097-CCB6-4E49-A713-497CC439DA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0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65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>
                <a:solidFill>
                  <a:schemeClr val="bg1"/>
                </a:solidFill>
                <a:latin typeface="UVN Hong Ha Hep" panose="020B0506020202030204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55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0" y="1"/>
            <a:ext cx="8001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60587"/>
            <a:ext cx="5579999" cy="4029076"/>
          </a:xfrm>
        </p:spPr>
        <p:txBody>
          <a:bodyPr/>
          <a:lstStyle>
            <a:lvl1pPr>
              <a:defRPr sz="2000" b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371600"/>
            <a:ext cx="5580000" cy="622301"/>
          </a:xfrm>
        </p:spPr>
        <p:txBody>
          <a:bodyPr anchor="ctr">
            <a:normAutofit/>
          </a:bodyPr>
          <a:lstStyle>
            <a:lvl1pPr marL="0" indent="0">
              <a:buNone/>
              <a:defRPr sz="26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8000" y="1371600"/>
            <a:ext cx="5580000" cy="622301"/>
          </a:xfrm>
        </p:spPr>
        <p:txBody>
          <a:bodyPr anchor="ctr">
            <a:normAutofit/>
          </a:bodyPr>
          <a:lstStyle>
            <a:lvl1pPr marL="0" indent="0">
              <a:buNone/>
              <a:defRPr sz="26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8000" y="2160587"/>
            <a:ext cx="5580000" cy="40290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55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92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3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4" indent="0">
              <a:buNone/>
              <a:defRPr sz="1200"/>
            </a:lvl3pPr>
            <a:lvl4pPr marL="1371531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3" indent="0">
              <a:buNone/>
              <a:defRPr sz="1000"/>
            </a:lvl7pPr>
            <a:lvl8pPr marL="3200240" indent="0">
              <a:buNone/>
              <a:defRPr sz="1000"/>
            </a:lvl8pPr>
            <a:lvl9pPr marL="3657417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978F07B-644C-4570-B801-BBF69777F66F}" type="datetime1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24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4" indent="0">
              <a:buNone/>
              <a:defRPr sz="1200"/>
            </a:lvl3pPr>
            <a:lvl4pPr marL="1371531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3" indent="0">
              <a:buNone/>
              <a:defRPr sz="1000"/>
            </a:lvl7pPr>
            <a:lvl8pPr marL="3200240" indent="0">
              <a:buNone/>
              <a:defRPr sz="1000"/>
            </a:lvl8pPr>
            <a:lvl9pPr marL="3657417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7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1255169" y="3694"/>
            <a:ext cx="948267" cy="925763"/>
          </a:xfrm>
          <a:prstGeom prst="rect">
            <a:avLst/>
          </a:prstGeom>
          <a:gradFill>
            <a:gsLst>
              <a:gs pos="0">
                <a:srgbClr val="005A9E"/>
              </a:gs>
              <a:gs pos="100000">
                <a:srgbClr val="0070C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005" y="1057569"/>
            <a:ext cx="11430248" cy="511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6" t="17553" r="8851" b="16807"/>
          <a:stretch/>
        </p:blipFill>
        <p:spPr>
          <a:xfrm>
            <a:off x="309925" y="131806"/>
            <a:ext cx="3314548" cy="651072"/>
          </a:xfrm>
          <a:prstGeom prst="rect">
            <a:avLst/>
          </a:prstGeom>
        </p:spPr>
      </p:pic>
      <p:sp>
        <p:nvSpPr>
          <p:cNvPr id="8" name="Parallelogram 7"/>
          <p:cNvSpPr/>
          <p:nvPr userDrawn="1"/>
        </p:nvSpPr>
        <p:spPr>
          <a:xfrm>
            <a:off x="3772930" y="0"/>
            <a:ext cx="8411927" cy="932660"/>
          </a:xfrm>
          <a:prstGeom prst="parallelogram">
            <a:avLst>
              <a:gd name="adj" fmla="val 45231"/>
            </a:avLst>
          </a:prstGeom>
          <a:gradFill flip="none" rotWithShape="1">
            <a:gsLst>
              <a:gs pos="50000">
                <a:srgbClr val="002570"/>
              </a:gs>
              <a:gs pos="0">
                <a:schemeClr val="accent5">
                  <a:lumMod val="50000"/>
                </a:schemeClr>
              </a:gs>
              <a:gs pos="100000">
                <a:srgbClr val="0070C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sz="3000" b="1" kern="1200">
              <a:solidFill>
                <a:schemeClr val="bg1"/>
              </a:solidFill>
              <a:latin typeface="UVN Hong Ha Hep" panose="020B0506020202030204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6923" y="883738"/>
            <a:ext cx="3812127" cy="45719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5286" y="131806"/>
            <a:ext cx="8001967" cy="74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7420D02C-1B59-40E1-8F10-3505737C42DB}" type="datetime1">
              <a:rPr lang="en-US" smtClean="0"/>
              <a:t>6/18/2021</a:t>
            </a:fld>
            <a:endParaRPr lang="en-US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-1942" y="6091579"/>
            <a:ext cx="12193942" cy="76882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288000" rtlCol="0" anchor="t"/>
          <a:lstStyle/>
          <a:p>
            <a:pPr algn="r">
              <a:spcBef>
                <a:spcPts val="200"/>
              </a:spcBef>
              <a:spcAft>
                <a:spcPts val="200"/>
              </a:spcAft>
            </a:pPr>
            <a:endParaRPr lang="en-US" sz="1000" dirty="0">
              <a:latin typeface="UTM Avo" panose="02040603050506020204" pitchFamily="18" charset="0"/>
            </a:endParaRPr>
          </a:p>
        </p:txBody>
      </p:sp>
      <p:sp>
        <p:nvSpPr>
          <p:cNvPr id="31" name="Parallelogram 30"/>
          <p:cNvSpPr/>
          <p:nvPr userDrawn="1"/>
        </p:nvSpPr>
        <p:spPr>
          <a:xfrm>
            <a:off x="50368" y="6038952"/>
            <a:ext cx="7193502" cy="423501"/>
          </a:xfrm>
          <a:prstGeom prst="parallelogram">
            <a:avLst>
              <a:gd name="adj" fmla="val 9249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942" y="6153704"/>
            <a:ext cx="623734" cy="704297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  <a:latin typeface="UTM Avo" panose="02040603050506020204" pitchFamily="18" charset="0"/>
              </a:defRPr>
            </a:lvl1pPr>
          </a:lstStyle>
          <a:p>
            <a:fld id="{FEFEB097-CCB6-4E49-A713-497CC439DA0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-12025" y="6091579"/>
            <a:ext cx="622800" cy="79769"/>
            <a:chOff x="1775295" y="2020905"/>
            <a:chExt cx="2696845" cy="45719"/>
          </a:xfrm>
        </p:grpSpPr>
        <p:sp>
          <p:nvSpPr>
            <p:cNvPr id="33" name="Rectangle 32"/>
            <p:cNvSpPr/>
            <p:nvPr/>
          </p:nvSpPr>
          <p:spPr>
            <a:xfrm flipV="1">
              <a:off x="1775295" y="2020905"/>
              <a:ext cx="540354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2314567" y="2020905"/>
              <a:ext cx="540354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flipV="1">
              <a:off x="2853111" y="2020905"/>
              <a:ext cx="540354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flipV="1">
              <a:off x="3392515" y="2020905"/>
              <a:ext cx="540354" cy="457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flipV="1">
              <a:off x="3931786" y="2020905"/>
              <a:ext cx="540354" cy="4571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</p:grpSp>
      <p:grpSp>
        <p:nvGrpSpPr>
          <p:cNvPr id="38" name="Group 59"/>
          <p:cNvGrpSpPr>
            <a:grpSpLocks/>
          </p:cNvGrpSpPr>
          <p:nvPr userDrawn="1"/>
        </p:nvGrpSpPr>
        <p:grpSpPr bwMode="auto">
          <a:xfrm>
            <a:off x="185923" y="1000894"/>
            <a:ext cx="648000" cy="118800"/>
            <a:chOff x="2167931" y="2006913"/>
            <a:chExt cx="1478230" cy="258682"/>
          </a:xfrm>
        </p:grpSpPr>
        <p:sp>
          <p:nvSpPr>
            <p:cNvPr id="39" name="Oval 38"/>
            <p:cNvSpPr/>
            <p:nvPr/>
          </p:nvSpPr>
          <p:spPr>
            <a:xfrm>
              <a:off x="2167931" y="2006913"/>
              <a:ext cx="258809" cy="25868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472786" y="2006913"/>
              <a:ext cx="258809" cy="258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2777642" y="2006913"/>
              <a:ext cx="258809" cy="2586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3082497" y="2006913"/>
              <a:ext cx="258809" cy="25868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387352" y="2006913"/>
              <a:ext cx="258809" cy="2586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920548" y="6499369"/>
            <a:ext cx="182775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https://husc.edu.vn </a:t>
            </a:r>
            <a:endParaRPr lang="en-US" sz="13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27" name="Freeform 78"/>
          <p:cNvSpPr>
            <a:spLocks/>
          </p:cNvSpPr>
          <p:nvPr userDrawn="1"/>
        </p:nvSpPr>
        <p:spPr bwMode="auto">
          <a:xfrm>
            <a:off x="2862210" y="6578392"/>
            <a:ext cx="86400" cy="180000"/>
          </a:xfrm>
          <a:custGeom>
            <a:avLst/>
            <a:gdLst>
              <a:gd name="T0" fmla="*/ 35 w 35"/>
              <a:gd name="T1" fmla="*/ 11 h 67"/>
              <a:gd name="T2" fmla="*/ 29 w 35"/>
              <a:gd name="T3" fmla="*/ 11 h 67"/>
              <a:gd name="T4" fmla="*/ 23 w 35"/>
              <a:gd name="T5" fmla="*/ 17 h 67"/>
              <a:gd name="T6" fmla="*/ 23 w 35"/>
              <a:gd name="T7" fmla="*/ 25 h 67"/>
              <a:gd name="T8" fmla="*/ 35 w 35"/>
              <a:gd name="T9" fmla="*/ 25 h 67"/>
              <a:gd name="T10" fmla="*/ 33 w 35"/>
              <a:gd name="T11" fmla="*/ 37 h 67"/>
              <a:gd name="T12" fmla="*/ 23 w 35"/>
              <a:gd name="T13" fmla="*/ 37 h 67"/>
              <a:gd name="T14" fmla="*/ 23 w 35"/>
              <a:gd name="T15" fmla="*/ 67 h 67"/>
              <a:gd name="T16" fmla="*/ 11 w 35"/>
              <a:gd name="T17" fmla="*/ 67 h 67"/>
              <a:gd name="T18" fmla="*/ 11 w 35"/>
              <a:gd name="T19" fmla="*/ 37 h 67"/>
              <a:gd name="T20" fmla="*/ 0 w 35"/>
              <a:gd name="T21" fmla="*/ 37 h 67"/>
              <a:gd name="T22" fmla="*/ 0 w 35"/>
              <a:gd name="T23" fmla="*/ 25 h 67"/>
              <a:gd name="T24" fmla="*/ 11 w 35"/>
              <a:gd name="T25" fmla="*/ 25 h 67"/>
              <a:gd name="T26" fmla="*/ 11 w 35"/>
              <a:gd name="T27" fmla="*/ 16 h 67"/>
              <a:gd name="T28" fmla="*/ 26 w 35"/>
              <a:gd name="T29" fmla="*/ 0 h 67"/>
              <a:gd name="T30" fmla="*/ 35 w 35"/>
              <a:gd name="T31" fmla="*/ 1 h 67"/>
              <a:gd name="T32" fmla="*/ 35 w 35"/>
              <a:gd name="T33" fmla="*/ 11 h 6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5"/>
              <a:gd name="T52" fmla="*/ 0 h 67"/>
              <a:gd name="T53" fmla="*/ 35 w 35"/>
              <a:gd name="T54" fmla="*/ 67 h 6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5" h="67">
                <a:moveTo>
                  <a:pt x="35" y="11"/>
                </a:moveTo>
                <a:cubicBezTo>
                  <a:pt x="29" y="11"/>
                  <a:pt x="29" y="11"/>
                  <a:pt x="29" y="11"/>
                </a:cubicBezTo>
                <a:cubicBezTo>
                  <a:pt x="24" y="11"/>
                  <a:pt x="23" y="14"/>
                  <a:pt x="23" y="17"/>
                </a:cubicBezTo>
                <a:cubicBezTo>
                  <a:pt x="23" y="25"/>
                  <a:pt x="23" y="25"/>
                  <a:pt x="23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3" y="37"/>
                  <a:pt x="33" y="37"/>
                  <a:pt x="3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67"/>
                  <a:pt x="23" y="67"/>
                  <a:pt x="23" y="67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37"/>
                  <a:pt x="11" y="37"/>
                  <a:pt x="11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25"/>
                  <a:pt x="0" y="25"/>
                  <a:pt x="0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6"/>
                  <a:pt x="17" y="0"/>
                  <a:pt x="26" y="0"/>
                </a:cubicBezTo>
                <a:cubicBezTo>
                  <a:pt x="30" y="0"/>
                  <a:pt x="34" y="1"/>
                  <a:pt x="35" y="1"/>
                </a:cubicBezTo>
                <a:lnTo>
                  <a:pt x="35" y="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43852" tIns="121926" rIns="243852" bIns="121926"/>
          <a:lstStyle/>
          <a:p>
            <a:endParaRPr lang="en-US" sz="3599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4" name="Freeform 283"/>
          <p:cNvSpPr>
            <a:spLocks noChangeArrowheads="1"/>
          </p:cNvSpPr>
          <p:nvPr userDrawn="1"/>
        </p:nvSpPr>
        <p:spPr bwMode="auto">
          <a:xfrm>
            <a:off x="760392" y="6564248"/>
            <a:ext cx="180000" cy="180000"/>
          </a:xfrm>
          <a:custGeom>
            <a:avLst/>
            <a:gdLst>
              <a:gd name="T0" fmla="*/ 1989 w 1999"/>
              <a:gd name="T1" fmla="*/ 933 h 1999"/>
              <a:gd name="T2" fmla="*/ 1065 w 1999"/>
              <a:gd name="T3" fmla="*/ 0 h 1999"/>
              <a:gd name="T4" fmla="*/ 933 w 1999"/>
              <a:gd name="T5" fmla="*/ 0 h 1999"/>
              <a:gd name="T6" fmla="*/ 0 w 1999"/>
              <a:gd name="T7" fmla="*/ 933 h 1999"/>
              <a:gd name="T8" fmla="*/ 9 w 1999"/>
              <a:gd name="T9" fmla="*/ 1065 h 1999"/>
              <a:gd name="T10" fmla="*/ 933 w 1999"/>
              <a:gd name="T11" fmla="*/ 1998 h 1999"/>
              <a:gd name="T12" fmla="*/ 1065 w 1999"/>
              <a:gd name="T13" fmla="*/ 1989 h 1999"/>
              <a:gd name="T14" fmla="*/ 1998 w 1999"/>
              <a:gd name="T15" fmla="*/ 1065 h 1999"/>
              <a:gd name="T16" fmla="*/ 1989 w 1999"/>
              <a:gd name="T17" fmla="*/ 933 h 1999"/>
              <a:gd name="T18" fmla="*/ 628 w 1999"/>
              <a:gd name="T19" fmla="*/ 217 h 1999"/>
              <a:gd name="T20" fmla="*/ 271 w 1999"/>
              <a:gd name="T21" fmla="*/ 532 h 1999"/>
              <a:gd name="T22" fmla="*/ 201 w 1999"/>
              <a:gd name="T23" fmla="*/ 663 h 1999"/>
              <a:gd name="T24" fmla="*/ 436 w 1999"/>
              <a:gd name="T25" fmla="*/ 663 h 1999"/>
              <a:gd name="T26" fmla="*/ 139 w 1999"/>
              <a:gd name="T27" fmla="*/ 933 h 1999"/>
              <a:gd name="T28" fmla="*/ 139 w 1999"/>
              <a:gd name="T29" fmla="*/ 1065 h 1999"/>
              <a:gd name="T30" fmla="*/ 401 w 1999"/>
              <a:gd name="T31" fmla="*/ 1065 h 1999"/>
              <a:gd name="T32" fmla="*/ 201 w 1999"/>
              <a:gd name="T33" fmla="*/ 1325 h 1999"/>
              <a:gd name="T34" fmla="*/ 271 w 1999"/>
              <a:gd name="T35" fmla="*/ 1465 h 1999"/>
              <a:gd name="T36" fmla="*/ 471 w 1999"/>
              <a:gd name="T37" fmla="*/ 1465 h 1999"/>
              <a:gd name="T38" fmla="*/ 271 w 1999"/>
              <a:gd name="T39" fmla="*/ 1465 h 1999"/>
              <a:gd name="T40" fmla="*/ 933 w 1999"/>
              <a:gd name="T41" fmla="*/ 1849 h 1999"/>
              <a:gd name="T42" fmla="*/ 933 w 1999"/>
              <a:gd name="T43" fmla="*/ 1465 h 1999"/>
              <a:gd name="T44" fmla="*/ 933 w 1999"/>
              <a:gd name="T45" fmla="*/ 1325 h 1999"/>
              <a:gd name="T46" fmla="*/ 568 w 1999"/>
              <a:gd name="T47" fmla="*/ 1325 h 1999"/>
              <a:gd name="T48" fmla="*/ 933 w 1999"/>
              <a:gd name="T49" fmla="*/ 1065 h 1999"/>
              <a:gd name="T50" fmla="*/ 933 w 1999"/>
              <a:gd name="T51" fmla="*/ 933 h 1999"/>
              <a:gd name="T52" fmla="*/ 533 w 1999"/>
              <a:gd name="T53" fmla="*/ 933 h 1999"/>
              <a:gd name="T54" fmla="*/ 933 w 1999"/>
              <a:gd name="T55" fmla="*/ 663 h 1999"/>
              <a:gd name="T56" fmla="*/ 933 w 1999"/>
              <a:gd name="T57" fmla="*/ 532 h 1999"/>
              <a:gd name="T58" fmla="*/ 611 w 1999"/>
              <a:gd name="T59" fmla="*/ 532 h 1999"/>
              <a:gd name="T60" fmla="*/ 933 w 1999"/>
              <a:gd name="T61" fmla="*/ 532 h 1999"/>
              <a:gd name="T62" fmla="*/ 1728 w 1999"/>
              <a:gd name="T63" fmla="*/ 532 h 1999"/>
              <a:gd name="T64" fmla="*/ 1370 w 1999"/>
              <a:gd name="T65" fmla="*/ 217 h 1999"/>
              <a:gd name="T66" fmla="*/ 1065 w 1999"/>
              <a:gd name="T67" fmla="*/ 139 h 1999"/>
              <a:gd name="T68" fmla="*/ 1387 w 1999"/>
              <a:gd name="T69" fmla="*/ 532 h 1999"/>
              <a:gd name="T70" fmla="*/ 1065 w 1999"/>
              <a:gd name="T71" fmla="*/ 139 h 1999"/>
              <a:gd name="T72" fmla="*/ 1065 w 1999"/>
              <a:gd name="T73" fmla="*/ 663 h 1999"/>
              <a:gd name="T74" fmla="*/ 1466 w 1999"/>
              <a:gd name="T75" fmla="*/ 933 h 1999"/>
              <a:gd name="T76" fmla="*/ 1065 w 1999"/>
              <a:gd name="T77" fmla="*/ 663 h 1999"/>
              <a:gd name="T78" fmla="*/ 1065 w 1999"/>
              <a:gd name="T79" fmla="*/ 1065 h 1999"/>
              <a:gd name="T80" fmla="*/ 1430 w 1999"/>
              <a:gd name="T81" fmla="*/ 1325 h 1999"/>
              <a:gd name="T82" fmla="*/ 1065 w 1999"/>
              <a:gd name="T83" fmla="*/ 1065 h 1999"/>
              <a:gd name="T84" fmla="*/ 1065 w 1999"/>
              <a:gd name="T85" fmla="*/ 1849 h 1999"/>
              <a:gd name="T86" fmla="*/ 1387 w 1999"/>
              <a:gd name="T87" fmla="*/ 1465 h 1999"/>
              <a:gd name="T88" fmla="*/ 1370 w 1999"/>
              <a:gd name="T89" fmla="*/ 1779 h 1999"/>
              <a:gd name="T90" fmla="*/ 1527 w 1999"/>
              <a:gd name="T91" fmla="*/ 1465 h 1999"/>
              <a:gd name="T92" fmla="*/ 1370 w 1999"/>
              <a:gd name="T93" fmla="*/ 1779 h 1999"/>
              <a:gd name="T94" fmla="*/ 1798 w 1999"/>
              <a:gd name="T95" fmla="*/ 1325 h 1999"/>
              <a:gd name="T96" fmla="*/ 1596 w 1999"/>
              <a:gd name="T97" fmla="*/ 1065 h 1999"/>
              <a:gd name="T98" fmla="*/ 1798 w 1999"/>
              <a:gd name="T99" fmla="*/ 1325 h 1999"/>
              <a:gd name="T100" fmla="*/ 1596 w 1999"/>
              <a:gd name="T101" fmla="*/ 933 h 1999"/>
              <a:gd name="T102" fmla="*/ 1798 w 1999"/>
              <a:gd name="T103" fmla="*/ 663 h 1999"/>
              <a:gd name="T104" fmla="*/ 1596 w 1999"/>
              <a:gd name="T105" fmla="*/ 933 h 1999"/>
              <a:gd name="T106" fmla="*/ 1596 w 1999"/>
              <a:gd name="T107" fmla="*/ 933 h 1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99" h="1999">
                <a:moveTo>
                  <a:pt x="1989" y="933"/>
                </a:moveTo>
                <a:lnTo>
                  <a:pt x="1989" y="933"/>
                </a:lnTo>
                <a:cubicBezTo>
                  <a:pt x="1963" y="436"/>
                  <a:pt x="1561" y="35"/>
                  <a:pt x="1065" y="0"/>
                </a:cubicBezTo>
                <a:lnTo>
                  <a:pt x="1065" y="0"/>
                </a:lnTo>
                <a:cubicBezTo>
                  <a:pt x="933" y="0"/>
                  <a:pt x="933" y="0"/>
                  <a:pt x="933" y="0"/>
                </a:cubicBezTo>
                <a:lnTo>
                  <a:pt x="933" y="0"/>
                </a:lnTo>
                <a:cubicBezTo>
                  <a:pt x="436" y="35"/>
                  <a:pt x="36" y="436"/>
                  <a:pt x="9" y="933"/>
                </a:cubicBezTo>
                <a:cubicBezTo>
                  <a:pt x="0" y="933"/>
                  <a:pt x="0" y="933"/>
                  <a:pt x="0" y="933"/>
                </a:cubicBezTo>
                <a:cubicBezTo>
                  <a:pt x="0" y="1065"/>
                  <a:pt x="0" y="1065"/>
                  <a:pt x="0" y="1065"/>
                </a:cubicBezTo>
                <a:cubicBezTo>
                  <a:pt x="9" y="1065"/>
                  <a:pt x="9" y="1065"/>
                  <a:pt x="9" y="1065"/>
                </a:cubicBezTo>
                <a:cubicBezTo>
                  <a:pt x="36" y="1560"/>
                  <a:pt x="436" y="1962"/>
                  <a:pt x="933" y="1989"/>
                </a:cubicBezTo>
                <a:cubicBezTo>
                  <a:pt x="933" y="1998"/>
                  <a:pt x="933" y="1998"/>
                  <a:pt x="933" y="1998"/>
                </a:cubicBezTo>
                <a:cubicBezTo>
                  <a:pt x="1065" y="1998"/>
                  <a:pt x="1065" y="1998"/>
                  <a:pt x="1065" y="1998"/>
                </a:cubicBezTo>
                <a:cubicBezTo>
                  <a:pt x="1065" y="1989"/>
                  <a:pt x="1065" y="1989"/>
                  <a:pt x="1065" y="1989"/>
                </a:cubicBezTo>
                <a:cubicBezTo>
                  <a:pt x="1561" y="1962"/>
                  <a:pt x="1963" y="1560"/>
                  <a:pt x="1989" y="1065"/>
                </a:cubicBezTo>
                <a:cubicBezTo>
                  <a:pt x="1998" y="1065"/>
                  <a:pt x="1998" y="1065"/>
                  <a:pt x="1998" y="1065"/>
                </a:cubicBezTo>
                <a:cubicBezTo>
                  <a:pt x="1998" y="933"/>
                  <a:pt x="1998" y="933"/>
                  <a:pt x="1998" y="933"/>
                </a:cubicBezTo>
                <a:lnTo>
                  <a:pt x="1989" y="933"/>
                </a:lnTo>
                <a:close/>
                <a:moveTo>
                  <a:pt x="628" y="217"/>
                </a:moveTo>
                <a:lnTo>
                  <a:pt x="628" y="217"/>
                </a:lnTo>
                <a:cubicBezTo>
                  <a:pt x="568" y="306"/>
                  <a:pt x="506" y="409"/>
                  <a:pt x="471" y="532"/>
                </a:cubicBezTo>
                <a:cubicBezTo>
                  <a:pt x="271" y="532"/>
                  <a:pt x="271" y="532"/>
                  <a:pt x="271" y="532"/>
                </a:cubicBezTo>
                <a:cubicBezTo>
                  <a:pt x="358" y="401"/>
                  <a:pt x="479" y="287"/>
                  <a:pt x="628" y="217"/>
                </a:cubicBezTo>
                <a:close/>
                <a:moveTo>
                  <a:pt x="201" y="663"/>
                </a:moveTo>
                <a:lnTo>
                  <a:pt x="201" y="663"/>
                </a:lnTo>
                <a:cubicBezTo>
                  <a:pt x="436" y="663"/>
                  <a:pt x="436" y="663"/>
                  <a:pt x="436" y="663"/>
                </a:cubicBezTo>
                <a:cubicBezTo>
                  <a:pt x="419" y="749"/>
                  <a:pt x="409" y="838"/>
                  <a:pt x="401" y="933"/>
                </a:cubicBezTo>
                <a:cubicBezTo>
                  <a:pt x="139" y="933"/>
                  <a:pt x="139" y="933"/>
                  <a:pt x="139" y="933"/>
                </a:cubicBezTo>
                <a:cubicBezTo>
                  <a:pt x="149" y="838"/>
                  <a:pt x="166" y="749"/>
                  <a:pt x="201" y="663"/>
                </a:cubicBezTo>
                <a:close/>
                <a:moveTo>
                  <a:pt x="139" y="1065"/>
                </a:moveTo>
                <a:lnTo>
                  <a:pt x="139" y="1065"/>
                </a:lnTo>
                <a:cubicBezTo>
                  <a:pt x="401" y="1065"/>
                  <a:pt x="401" y="1065"/>
                  <a:pt x="401" y="1065"/>
                </a:cubicBezTo>
                <a:cubicBezTo>
                  <a:pt x="409" y="1160"/>
                  <a:pt x="419" y="1247"/>
                  <a:pt x="436" y="1325"/>
                </a:cubicBezTo>
                <a:cubicBezTo>
                  <a:pt x="201" y="1325"/>
                  <a:pt x="201" y="1325"/>
                  <a:pt x="201" y="1325"/>
                </a:cubicBezTo>
                <a:cubicBezTo>
                  <a:pt x="166" y="1247"/>
                  <a:pt x="149" y="1160"/>
                  <a:pt x="139" y="1065"/>
                </a:cubicBezTo>
                <a:close/>
                <a:moveTo>
                  <a:pt x="271" y="1465"/>
                </a:moveTo>
                <a:lnTo>
                  <a:pt x="271" y="1465"/>
                </a:lnTo>
                <a:cubicBezTo>
                  <a:pt x="471" y="1465"/>
                  <a:pt x="471" y="1465"/>
                  <a:pt x="471" y="1465"/>
                </a:cubicBezTo>
                <a:cubicBezTo>
                  <a:pt x="506" y="1587"/>
                  <a:pt x="558" y="1692"/>
                  <a:pt x="628" y="1779"/>
                </a:cubicBezTo>
                <a:cubicBezTo>
                  <a:pt x="479" y="1709"/>
                  <a:pt x="358" y="1595"/>
                  <a:pt x="271" y="1465"/>
                </a:cubicBezTo>
                <a:close/>
                <a:moveTo>
                  <a:pt x="933" y="1849"/>
                </a:moveTo>
                <a:lnTo>
                  <a:pt x="933" y="1849"/>
                </a:lnTo>
                <a:cubicBezTo>
                  <a:pt x="793" y="1814"/>
                  <a:pt x="680" y="1665"/>
                  <a:pt x="611" y="1465"/>
                </a:cubicBezTo>
                <a:cubicBezTo>
                  <a:pt x="933" y="1465"/>
                  <a:pt x="933" y="1465"/>
                  <a:pt x="933" y="1465"/>
                </a:cubicBezTo>
                <a:lnTo>
                  <a:pt x="933" y="1849"/>
                </a:lnTo>
                <a:close/>
                <a:moveTo>
                  <a:pt x="933" y="1325"/>
                </a:moveTo>
                <a:lnTo>
                  <a:pt x="933" y="1325"/>
                </a:lnTo>
                <a:cubicBezTo>
                  <a:pt x="568" y="1325"/>
                  <a:pt x="568" y="1325"/>
                  <a:pt x="568" y="1325"/>
                </a:cubicBezTo>
                <a:cubicBezTo>
                  <a:pt x="549" y="1247"/>
                  <a:pt x="541" y="1160"/>
                  <a:pt x="533" y="1065"/>
                </a:cubicBezTo>
                <a:cubicBezTo>
                  <a:pt x="933" y="1065"/>
                  <a:pt x="933" y="1065"/>
                  <a:pt x="933" y="1065"/>
                </a:cubicBezTo>
                <a:lnTo>
                  <a:pt x="933" y="1325"/>
                </a:lnTo>
                <a:close/>
                <a:moveTo>
                  <a:pt x="933" y="933"/>
                </a:moveTo>
                <a:lnTo>
                  <a:pt x="933" y="933"/>
                </a:lnTo>
                <a:cubicBezTo>
                  <a:pt x="533" y="933"/>
                  <a:pt x="533" y="933"/>
                  <a:pt x="533" y="933"/>
                </a:cubicBezTo>
                <a:cubicBezTo>
                  <a:pt x="541" y="838"/>
                  <a:pt x="549" y="749"/>
                  <a:pt x="568" y="663"/>
                </a:cubicBezTo>
                <a:cubicBezTo>
                  <a:pt x="933" y="663"/>
                  <a:pt x="933" y="663"/>
                  <a:pt x="933" y="663"/>
                </a:cubicBezTo>
                <a:lnTo>
                  <a:pt x="933" y="933"/>
                </a:lnTo>
                <a:close/>
                <a:moveTo>
                  <a:pt x="933" y="532"/>
                </a:moveTo>
                <a:lnTo>
                  <a:pt x="933" y="532"/>
                </a:lnTo>
                <a:cubicBezTo>
                  <a:pt x="611" y="532"/>
                  <a:pt x="611" y="532"/>
                  <a:pt x="611" y="532"/>
                </a:cubicBezTo>
                <a:cubicBezTo>
                  <a:pt x="680" y="322"/>
                  <a:pt x="793" y="184"/>
                  <a:pt x="933" y="139"/>
                </a:cubicBezTo>
                <a:lnTo>
                  <a:pt x="933" y="532"/>
                </a:lnTo>
                <a:close/>
                <a:moveTo>
                  <a:pt x="1728" y="532"/>
                </a:moveTo>
                <a:lnTo>
                  <a:pt x="1728" y="532"/>
                </a:lnTo>
                <a:cubicBezTo>
                  <a:pt x="1527" y="532"/>
                  <a:pt x="1527" y="532"/>
                  <a:pt x="1527" y="532"/>
                </a:cubicBezTo>
                <a:cubicBezTo>
                  <a:pt x="1492" y="409"/>
                  <a:pt x="1439" y="306"/>
                  <a:pt x="1370" y="217"/>
                </a:cubicBezTo>
                <a:cubicBezTo>
                  <a:pt x="1517" y="287"/>
                  <a:pt x="1641" y="401"/>
                  <a:pt x="1728" y="532"/>
                </a:cubicBezTo>
                <a:close/>
                <a:moveTo>
                  <a:pt x="1065" y="139"/>
                </a:moveTo>
                <a:lnTo>
                  <a:pt x="1065" y="139"/>
                </a:lnTo>
                <a:cubicBezTo>
                  <a:pt x="1204" y="184"/>
                  <a:pt x="1317" y="322"/>
                  <a:pt x="1387" y="532"/>
                </a:cubicBezTo>
                <a:cubicBezTo>
                  <a:pt x="1065" y="532"/>
                  <a:pt x="1065" y="532"/>
                  <a:pt x="1065" y="532"/>
                </a:cubicBezTo>
                <a:lnTo>
                  <a:pt x="1065" y="139"/>
                </a:lnTo>
                <a:close/>
                <a:moveTo>
                  <a:pt x="1065" y="663"/>
                </a:moveTo>
                <a:lnTo>
                  <a:pt x="1065" y="663"/>
                </a:lnTo>
                <a:cubicBezTo>
                  <a:pt x="1430" y="663"/>
                  <a:pt x="1430" y="663"/>
                  <a:pt x="1430" y="663"/>
                </a:cubicBezTo>
                <a:cubicBezTo>
                  <a:pt x="1449" y="749"/>
                  <a:pt x="1457" y="838"/>
                  <a:pt x="1466" y="933"/>
                </a:cubicBezTo>
                <a:cubicBezTo>
                  <a:pt x="1065" y="933"/>
                  <a:pt x="1065" y="933"/>
                  <a:pt x="1065" y="933"/>
                </a:cubicBezTo>
                <a:lnTo>
                  <a:pt x="1065" y="663"/>
                </a:lnTo>
                <a:close/>
                <a:moveTo>
                  <a:pt x="1065" y="1065"/>
                </a:moveTo>
                <a:lnTo>
                  <a:pt x="1065" y="1065"/>
                </a:lnTo>
                <a:cubicBezTo>
                  <a:pt x="1466" y="1065"/>
                  <a:pt x="1466" y="1065"/>
                  <a:pt x="1466" y="1065"/>
                </a:cubicBezTo>
                <a:cubicBezTo>
                  <a:pt x="1457" y="1160"/>
                  <a:pt x="1449" y="1247"/>
                  <a:pt x="1430" y="1325"/>
                </a:cubicBezTo>
                <a:cubicBezTo>
                  <a:pt x="1065" y="1325"/>
                  <a:pt x="1065" y="1325"/>
                  <a:pt x="1065" y="1325"/>
                </a:cubicBezTo>
                <a:lnTo>
                  <a:pt x="1065" y="1065"/>
                </a:lnTo>
                <a:close/>
                <a:moveTo>
                  <a:pt x="1065" y="1849"/>
                </a:moveTo>
                <a:lnTo>
                  <a:pt x="1065" y="1849"/>
                </a:lnTo>
                <a:cubicBezTo>
                  <a:pt x="1065" y="1465"/>
                  <a:pt x="1065" y="1465"/>
                  <a:pt x="1065" y="1465"/>
                </a:cubicBezTo>
                <a:cubicBezTo>
                  <a:pt x="1387" y="1465"/>
                  <a:pt x="1387" y="1465"/>
                  <a:pt x="1387" y="1465"/>
                </a:cubicBezTo>
                <a:cubicBezTo>
                  <a:pt x="1317" y="1665"/>
                  <a:pt x="1204" y="1814"/>
                  <a:pt x="1065" y="1849"/>
                </a:cubicBezTo>
                <a:close/>
                <a:moveTo>
                  <a:pt x="1370" y="1779"/>
                </a:moveTo>
                <a:lnTo>
                  <a:pt x="1370" y="1779"/>
                </a:lnTo>
                <a:cubicBezTo>
                  <a:pt x="1439" y="1692"/>
                  <a:pt x="1492" y="1587"/>
                  <a:pt x="1527" y="1465"/>
                </a:cubicBezTo>
                <a:cubicBezTo>
                  <a:pt x="1728" y="1465"/>
                  <a:pt x="1728" y="1465"/>
                  <a:pt x="1728" y="1465"/>
                </a:cubicBezTo>
                <a:cubicBezTo>
                  <a:pt x="1641" y="1595"/>
                  <a:pt x="1517" y="1709"/>
                  <a:pt x="1370" y="1779"/>
                </a:cubicBezTo>
                <a:close/>
                <a:moveTo>
                  <a:pt x="1798" y="1325"/>
                </a:moveTo>
                <a:lnTo>
                  <a:pt x="1798" y="1325"/>
                </a:lnTo>
                <a:cubicBezTo>
                  <a:pt x="1561" y="1325"/>
                  <a:pt x="1561" y="1325"/>
                  <a:pt x="1561" y="1325"/>
                </a:cubicBezTo>
                <a:cubicBezTo>
                  <a:pt x="1579" y="1247"/>
                  <a:pt x="1587" y="1160"/>
                  <a:pt x="1596" y="1065"/>
                </a:cubicBezTo>
                <a:cubicBezTo>
                  <a:pt x="1858" y="1065"/>
                  <a:pt x="1858" y="1065"/>
                  <a:pt x="1858" y="1065"/>
                </a:cubicBezTo>
                <a:cubicBezTo>
                  <a:pt x="1849" y="1160"/>
                  <a:pt x="1833" y="1247"/>
                  <a:pt x="1798" y="1325"/>
                </a:cubicBezTo>
                <a:close/>
                <a:moveTo>
                  <a:pt x="1596" y="933"/>
                </a:moveTo>
                <a:lnTo>
                  <a:pt x="1596" y="933"/>
                </a:lnTo>
                <a:cubicBezTo>
                  <a:pt x="1587" y="838"/>
                  <a:pt x="1579" y="749"/>
                  <a:pt x="1561" y="663"/>
                </a:cubicBezTo>
                <a:cubicBezTo>
                  <a:pt x="1798" y="663"/>
                  <a:pt x="1798" y="663"/>
                  <a:pt x="1798" y="663"/>
                </a:cubicBezTo>
                <a:cubicBezTo>
                  <a:pt x="1833" y="749"/>
                  <a:pt x="1849" y="838"/>
                  <a:pt x="1858" y="933"/>
                </a:cubicBezTo>
                <a:lnTo>
                  <a:pt x="1596" y="933"/>
                </a:lnTo>
                <a:close/>
                <a:moveTo>
                  <a:pt x="1596" y="933"/>
                </a:moveTo>
                <a:lnTo>
                  <a:pt x="1596" y="9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3799">
              <a:latin typeface="Calibri Light"/>
            </a:endParaRPr>
          </a:p>
        </p:txBody>
      </p:sp>
      <p:sp>
        <p:nvSpPr>
          <p:cNvPr id="45" name="TextBox 44"/>
          <p:cNvSpPr txBox="1"/>
          <p:nvPr userDrawn="1"/>
        </p:nvSpPr>
        <p:spPr>
          <a:xfrm>
            <a:off x="2959565" y="6509145"/>
            <a:ext cx="312691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https://facebook.com/husc.edu.vn</a:t>
            </a:r>
            <a:endParaRPr lang="en-US" sz="13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972300" y="6190350"/>
            <a:ext cx="495495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200"/>
              </a:spcBef>
              <a:spcAft>
                <a:spcPts val="200"/>
              </a:spcAft>
            </a:pP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Trường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Đại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học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Khoa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học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,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Đại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học</a:t>
            </a: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  <a:latin typeface="Montserrat SemiBold" panose="00000700000000000000" pitchFamily="50" charset="0"/>
              </a:rPr>
              <a:t>Huế</a:t>
            </a:r>
            <a:endParaRPr lang="en-US" sz="1700" b="1" dirty="0" smtClean="0">
              <a:solidFill>
                <a:schemeClr val="bg1"/>
              </a:solidFill>
              <a:latin typeface="Montserrat SemiBold" panose="00000700000000000000" pitchFamily="50" charset="0"/>
            </a:endParaRPr>
          </a:p>
          <a:p>
            <a:pPr algn="r">
              <a:spcBef>
                <a:spcPts val="200"/>
              </a:spcBef>
              <a:spcAft>
                <a:spcPts val="200"/>
              </a:spcAft>
            </a:pP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77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Nguyễn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Huệ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Thành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phố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Huế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Tỉnh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Thừa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Thiên</a:t>
            </a:r>
            <a:r>
              <a:rPr lang="en-US" sz="12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ontserrat" panose="00000500000000000000" pitchFamily="50" charset="0"/>
              </a:rPr>
              <a:t>Huế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54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Gotham Bold" panose="020B0803030000020004" pitchFamily="34" charset="0"/>
          <a:ea typeface="+mj-ea"/>
          <a:cs typeface="+mj-cs"/>
        </a:defRPr>
      </a:lvl1pPr>
    </p:titleStyle>
    <p:bodyStyle>
      <a:lvl1pPr marL="361932" indent="-361932" algn="l" defTabSz="914354" rtl="0" eaLnBrk="1" latinLnBrk="0" hangingPunct="1">
        <a:lnSpc>
          <a:spcPct val="110000"/>
        </a:lnSpc>
        <a:spcBef>
          <a:spcPts val="1000"/>
        </a:spcBef>
        <a:buSzPct val="93000"/>
        <a:buFont typeface="Wingdings" panose="05000000000000000000" pitchFamily="2" charset="2"/>
        <a:buChar char="v"/>
        <a:defRPr sz="2400" b="1" kern="1200">
          <a:solidFill>
            <a:srgbClr val="C00000"/>
          </a:solidFill>
          <a:latin typeface="Calibri (Body)"/>
          <a:ea typeface="+mn-ea"/>
          <a:cs typeface="Arial" panose="020B0604020202020204" pitchFamily="34" charset="0"/>
        </a:defRPr>
      </a:lvl1pPr>
      <a:lvl2pPr marL="628619" indent="-266687" algn="l" defTabSz="914354" rtl="0" eaLnBrk="1" latinLnBrk="0" hangingPunct="1">
        <a:lnSpc>
          <a:spcPct val="110000"/>
        </a:lnSpc>
        <a:spcBef>
          <a:spcPts val="500"/>
        </a:spcBef>
        <a:buSzPct val="82000"/>
        <a:buFont typeface="Wingdings" panose="05000000000000000000" pitchFamily="2" charset="2"/>
        <a:buChar char="q"/>
        <a:defRPr sz="2200" kern="1200">
          <a:solidFill>
            <a:schemeClr val="tx1"/>
          </a:solidFill>
          <a:latin typeface="Calibri (Body)"/>
          <a:ea typeface="+mn-ea"/>
          <a:cs typeface="+mn-cs"/>
        </a:defRPr>
      </a:lvl2pPr>
      <a:lvl3pPr marL="895305" indent="-266687" algn="l" defTabSz="914354" rtl="0" eaLnBrk="1" latinLnBrk="0" hangingPunct="1">
        <a:lnSpc>
          <a:spcPct val="110000"/>
        </a:lnSpc>
        <a:spcBef>
          <a:spcPts val="500"/>
        </a:spcBef>
        <a:buSzPct val="95000"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Calibri (Body)"/>
          <a:ea typeface="+mn-ea"/>
          <a:cs typeface="+mn-cs"/>
        </a:defRPr>
      </a:lvl3pPr>
      <a:lvl4pPr marL="1161992" indent="-266687" algn="l" defTabSz="914354" rtl="0" eaLnBrk="1" latinLnBrk="0" hangingPunct="1">
        <a:lnSpc>
          <a:spcPct val="110000"/>
        </a:lnSpc>
        <a:spcBef>
          <a:spcPts val="5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Calibri (Body)"/>
          <a:ea typeface="+mn-ea"/>
          <a:cs typeface="+mn-cs"/>
        </a:defRPr>
      </a:lvl4pPr>
      <a:lvl5pPr marL="1438203" indent="-276211" algn="l" defTabSz="914354" rtl="0" eaLnBrk="1" latinLnBrk="0" hangingPunct="1">
        <a:lnSpc>
          <a:spcPct val="110000"/>
        </a:lnSpc>
        <a:spcBef>
          <a:spcPts val="500"/>
        </a:spcBef>
        <a:buSzPct val="12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Calibri (Body)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6949" y="0"/>
            <a:ext cx="8001967" cy="931025"/>
          </a:xfrm>
        </p:spPr>
        <p:txBody>
          <a:bodyPr>
            <a:noAutofit/>
          </a:bodyPr>
          <a:lstStyle/>
          <a:p>
            <a:r>
              <a:rPr lang="en-US" sz="2500" dirty="0" smtClean="0"/>
              <a:t>SỨ MẠNG CỦA TRƯỜNG ĐẠI HỌC KHOA HỌC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31"/>
          <p:cNvSpPr txBox="1">
            <a:spLocks noChangeArrowheads="1"/>
          </p:cNvSpPr>
          <p:nvPr/>
        </p:nvSpPr>
        <p:spPr bwMode="auto">
          <a:xfrm>
            <a:off x="4493339" y="1914191"/>
            <a:ext cx="7169186" cy="335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vi-VN" sz="2400" dirty="0">
                <a:solidFill>
                  <a:srgbClr val="002060"/>
                </a:solidFill>
                <a:latin typeface="Montserrat" panose="00000500000000000000" pitchFamily="50" charset="0"/>
                <a:cs typeface="Source Sans Pro"/>
              </a:rPr>
              <a:t>Trường Đại học Khoa học, Đại học Huế có sứ mạng đào tạo nguồn nhân lực chất lượng cao; nghiên cứu cơ bản và ứng dụng về khoa học tự nhiên, khoa học xã hội - nhân văn và kỹ thuật - công nghệ đáp ứng yêu cầu phát triển đất nước.</a:t>
            </a:r>
            <a:endParaRPr lang="id-ID" sz="2400" dirty="0">
              <a:solidFill>
                <a:srgbClr val="002060"/>
              </a:solidFill>
              <a:latin typeface="Montserrat" panose="00000500000000000000" pitchFamily="50" charset="0"/>
              <a:cs typeface="Source Sans Pro"/>
            </a:endParaRPr>
          </a:p>
        </p:txBody>
      </p:sp>
      <p:pic>
        <p:nvPicPr>
          <p:cNvPr id="6" name="Picture 12" descr="United Construction Mission - united construc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7" t="9619" r="7597" b="7209"/>
          <a:stretch/>
        </p:blipFill>
        <p:spPr bwMode="auto">
          <a:xfrm>
            <a:off x="589937" y="2095119"/>
            <a:ext cx="3116827" cy="30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100051" y="2001355"/>
            <a:ext cx="0" cy="3240000"/>
          </a:xfrm>
          <a:prstGeom prst="line">
            <a:avLst/>
          </a:prstGeom>
          <a:ln w="57150">
            <a:solidFill>
              <a:srgbClr val="E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4" descr="Our Mission / Core Values - OHP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17" y="1331907"/>
            <a:ext cx="2385741" cy="152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4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</TotalTime>
  <Words>65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ＭＳ Ｐゴシック</vt:lpstr>
      <vt:lpstr>Arial</vt:lpstr>
      <vt:lpstr>Calibri</vt:lpstr>
      <vt:lpstr>Calibri (Body)</vt:lpstr>
      <vt:lpstr>Calibri Light</vt:lpstr>
      <vt:lpstr>Gotham Bold</vt:lpstr>
      <vt:lpstr>Montserrat</vt:lpstr>
      <vt:lpstr>Montserrat SemiBold</vt:lpstr>
      <vt:lpstr>Source Sans Pro</vt:lpstr>
      <vt:lpstr>UTM Avo</vt:lpstr>
      <vt:lpstr>UVN Hong Ha Hep</vt:lpstr>
      <vt:lpstr>Wingdings</vt:lpstr>
      <vt:lpstr>Office Theme</vt:lpstr>
      <vt:lpstr>SỨ MẠNG CỦA TRƯỜNG ĐẠI HỌC KHOA HỌC</vt:lpstr>
    </vt:vector>
  </TitlesOfParts>
  <Company>University of Sciences, Hue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Thanh Luong</dc:creator>
  <cp:lastModifiedBy>Admin</cp:lastModifiedBy>
  <cp:revision>211</cp:revision>
  <dcterms:created xsi:type="dcterms:W3CDTF">2020-09-11T07:28:57Z</dcterms:created>
  <dcterms:modified xsi:type="dcterms:W3CDTF">2021-06-18T08:45:49Z</dcterms:modified>
</cp:coreProperties>
</file>